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59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0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1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9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67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2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3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0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04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19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86F3D-E0AF-4046-9892-BB636F1F5387}" type="datetimeFigureOut">
              <a:rPr lang="en-US" smtClean="0"/>
              <a:t>26/03/15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D131B-B441-C449-821A-1471D133E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1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06653" y="113367"/>
            <a:ext cx="4535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 Shifting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09835"/>
              </p:ext>
            </p:extLst>
          </p:nvPr>
        </p:nvGraphicFramePr>
        <p:xfrm>
          <a:off x="405632" y="716737"/>
          <a:ext cx="4078086" cy="50647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039043"/>
                <a:gridCol w="20390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Innovative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Traditional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Frequent reference to capability</a:t>
                      </a:r>
                      <a:r>
                        <a:rPr lang="en-US" sz="1200" baseline="0" dirty="0" smtClean="0"/>
                        <a:t> and experience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Frequent reference to grade levels</a:t>
                      </a:r>
                      <a:r>
                        <a:rPr lang="en-US" sz="1200" baseline="0" dirty="0" smtClean="0"/>
                        <a:t> during conversations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Deference to experience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Deference</a:t>
                      </a:r>
                      <a:r>
                        <a:rPr lang="en-US" sz="1200" baseline="0" dirty="0" smtClean="0"/>
                        <a:t> to power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Decisions</a:t>
                      </a:r>
                      <a:r>
                        <a:rPr lang="en-US" sz="1200" baseline="0" dirty="0" smtClean="0"/>
                        <a:t> pushed to those closest to the customer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Decisions pushed up the hierarchy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Challenge</a:t>
                      </a:r>
                      <a:r>
                        <a:rPr lang="en-US" sz="1200" baseline="0" dirty="0" smtClean="0"/>
                        <a:t> status quo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Maintain status quo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Titles reflect</a:t>
                      </a:r>
                      <a:r>
                        <a:rPr lang="en-US" sz="1200" baseline="0" dirty="0" smtClean="0"/>
                        <a:t> skill sets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Titles</a:t>
                      </a:r>
                      <a:r>
                        <a:rPr lang="en-US" sz="1200" baseline="0" dirty="0" smtClean="0"/>
                        <a:t> reflect status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Uncertainty resolved</a:t>
                      </a:r>
                      <a:r>
                        <a:rPr lang="en-US" sz="1200" baseline="0" dirty="0" smtClean="0"/>
                        <a:t> through hypothesis testing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Uncertainty resolved</a:t>
                      </a:r>
                      <a:r>
                        <a:rPr lang="en-US" sz="1200" baseline="0" dirty="0" smtClean="0"/>
                        <a:t> by deferring to expert (higher authority)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Outcomes are emergent,</a:t>
                      </a:r>
                      <a:r>
                        <a:rPr lang="en-US" sz="1200" baseline="0" dirty="0" smtClean="0"/>
                        <a:t> e.g. Reduce Churn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Outcomes are knowable, e.g. Feature XYZ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Outcomes are analogue (scale), e.g. shift a KPI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Outcomes are binary,</a:t>
                      </a:r>
                      <a:r>
                        <a:rPr lang="en-US" sz="1200" baseline="0" dirty="0" smtClean="0"/>
                        <a:t> e.g. ship a feature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Rapid</a:t>
                      </a:r>
                      <a:r>
                        <a:rPr lang="en-US" sz="1200" baseline="0" dirty="0" smtClean="0"/>
                        <a:t> change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Risk aversion to change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White board discussions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Powerpoint</a:t>
                      </a:r>
                      <a:r>
                        <a:rPr lang="en-US" sz="1200" dirty="0" smtClean="0"/>
                        <a:t> presentations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Learning junkies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Reliable</a:t>
                      </a:r>
                      <a:r>
                        <a:rPr lang="en-US" sz="1200" baseline="0" dirty="0" smtClean="0"/>
                        <a:t> with basics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82538"/>
              </p:ext>
            </p:extLst>
          </p:nvPr>
        </p:nvGraphicFramePr>
        <p:xfrm>
          <a:off x="4665140" y="716737"/>
          <a:ext cx="4084026" cy="515112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042013"/>
                <a:gridCol w="204201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Innovative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Traditional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Risk</a:t>
                      </a:r>
                      <a:r>
                        <a:rPr lang="en-US" sz="1200" baseline="0" dirty="0" smtClean="0"/>
                        <a:t> managed by most appropriate resource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“Vendor assumes risk”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Problem</a:t>
                      </a:r>
                      <a:r>
                        <a:rPr lang="en-US" sz="1200" baseline="0" dirty="0" smtClean="0"/>
                        <a:t> and market focus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Solution focus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External</a:t>
                      </a:r>
                      <a:r>
                        <a:rPr lang="en-US" sz="1200" baseline="0" dirty="0" smtClean="0"/>
                        <a:t> reputation. “Portfolio”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Internal reputation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Forgiveness</a:t>
                      </a:r>
                      <a:r>
                        <a:rPr lang="en-US" sz="1200" baseline="0" dirty="0" smtClean="0"/>
                        <a:t> for non-negligent failure.</a:t>
                      </a:r>
                    </a:p>
                    <a:p>
                      <a:r>
                        <a:rPr lang="en-US" sz="1200" baseline="0" dirty="0" smtClean="0"/>
                        <a:t>Learning expected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Punishment</a:t>
                      </a:r>
                      <a:r>
                        <a:rPr lang="en-US" sz="1200" baseline="0" dirty="0" smtClean="0"/>
                        <a:t> for failure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Taking</a:t>
                      </a:r>
                      <a:r>
                        <a:rPr lang="en-US" sz="1200" baseline="0" dirty="0" smtClean="0"/>
                        <a:t> responsibility for and ownership of your actions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Ge</a:t>
                      </a:r>
                      <a:r>
                        <a:rPr lang="en-US" sz="1200" baseline="0" dirty="0" smtClean="0"/>
                        <a:t>tting your boss to sign off and absolve you of blame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“We need everyone to identify risks”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“None of your business”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Huge backlog</a:t>
                      </a:r>
                      <a:r>
                        <a:rPr lang="en-US" sz="1200" baseline="0" dirty="0" smtClean="0"/>
                        <a:t> of things to learn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“Nothing to learn”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Work is good enough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Work is perfect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People</a:t>
                      </a:r>
                      <a:r>
                        <a:rPr lang="en-US" sz="1200" baseline="0" dirty="0" smtClean="0"/>
                        <a:t> aspire to perfection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People</a:t>
                      </a:r>
                      <a:r>
                        <a:rPr lang="en-US" sz="1200" baseline="0" dirty="0" smtClean="0"/>
                        <a:t> are good enough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How can we do that?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 can’t</a:t>
                      </a:r>
                      <a:r>
                        <a:rPr lang="en-US" sz="1200" baseline="0" dirty="0" smtClean="0"/>
                        <a:t> do that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Discussion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Statement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212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227</Words>
  <Application>Microsoft Macintosh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Warner</dc:creator>
  <cp:lastModifiedBy>Richard Warner</cp:lastModifiedBy>
  <cp:revision>4</cp:revision>
  <dcterms:created xsi:type="dcterms:W3CDTF">2015-03-26T13:42:19Z</dcterms:created>
  <dcterms:modified xsi:type="dcterms:W3CDTF">2015-03-26T14:55:03Z</dcterms:modified>
</cp:coreProperties>
</file>